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  <p:sldMasterId id="2147483710" r:id="rId2"/>
  </p:sldMasterIdLst>
  <p:notesMasterIdLst>
    <p:notesMasterId r:id="rId29"/>
  </p:notesMasterIdLst>
  <p:sldIdLst>
    <p:sldId id="282" r:id="rId3"/>
    <p:sldId id="269" r:id="rId4"/>
    <p:sldId id="349" r:id="rId5"/>
    <p:sldId id="347" r:id="rId6"/>
    <p:sldId id="348" r:id="rId7"/>
    <p:sldId id="350" r:id="rId8"/>
    <p:sldId id="351" r:id="rId9"/>
    <p:sldId id="352" r:id="rId10"/>
    <p:sldId id="353" r:id="rId11"/>
    <p:sldId id="354" r:id="rId12"/>
    <p:sldId id="366" r:id="rId13"/>
    <p:sldId id="355" r:id="rId14"/>
    <p:sldId id="356" r:id="rId15"/>
    <p:sldId id="357" r:id="rId16"/>
    <p:sldId id="358" r:id="rId17"/>
    <p:sldId id="318" r:id="rId18"/>
    <p:sldId id="359" r:id="rId19"/>
    <p:sldId id="360" r:id="rId20"/>
    <p:sldId id="361" r:id="rId21"/>
    <p:sldId id="362" r:id="rId22"/>
    <p:sldId id="367" r:id="rId23"/>
    <p:sldId id="331" r:id="rId24"/>
    <p:sldId id="363" r:id="rId25"/>
    <p:sldId id="364" r:id="rId26"/>
    <p:sldId id="365" r:id="rId27"/>
    <p:sldId id="314" r:id="rId28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0748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EE451-1BAD-4B2C-9B87-E246D21449E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FD87CE-9F4F-4764-97D5-517F81BE8806}">
      <dgm:prSet/>
      <dgm:spPr/>
      <dgm:t>
        <a:bodyPr/>
        <a:lstStyle/>
        <a:p>
          <a:r>
            <a:rPr lang="en-US"/>
            <a:t>A bug is an error or flaw with a program that produces an unexpected or incorrect output.</a:t>
          </a:r>
        </a:p>
      </dgm:t>
    </dgm:pt>
    <dgm:pt modelId="{297A4CA5-389D-47CF-A0C3-339C4F57DDCB}" type="parTrans" cxnId="{7673027F-4431-48AD-8F03-DFE853E67646}">
      <dgm:prSet/>
      <dgm:spPr/>
      <dgm:t>
        <a:bodyPr/>
        <a:lstStyle/>
        <a:p>
          <a:endParaRPr lang="en-US"/>
        </a:p>
      </dgm:t>
    </dgm:pt>
    <dgm:pt modelId="{CBE2210D-8DCD-4FDE-AF0B-9806B6A6225F}" type="sibTrans" cxnId="{7673027F-4431-48AD-8F03-DFE853E67646}">
      <dgm:prSet/>
      <dgm:spPr/>
      <dgm:t>
        <a:bodyPr/>
        <a:lstStyle/>
        <a:p>
          <a:endParaRPr lang="en-US"/>
        </a:p>
      </dgm:t>
    </dgm:pt>
    <dgm:pt modelId="{2E0D3C22-DE93-47A0-B319-F3156C48DF11}">
      <dgm:prSet/>
      <dgm:spPr/>
      <dgm:t>
        <a:bodyPr/>
        <a:lstStyle/>
        <a:p>
          <a:r>
            <a:rPr lang="en-US"/>
            <a:t>Debugging is the process of identifying and fixing these errors.</a:t>
          </a:r>
        </a:p>
      </dgm:t>
    </dgm:pt>
    <dgm:pt modelId="{8136A308-3CA2-4B74-B69D-81300DCF9B9E}" type="parTrans" cxnId="{5DEC1247-9461-4073-A1A3-CCE9E069AA49}">
      <dgm:prSet/>
      <dgm:spPr/>
      <dgm:t>
        <a:bodyPr/>
        <a:lstStyle/>
        <a:p>
          <a:endParaRPr lang="en-US"/>
        </a:p>
      </dgm:t>
    </dgm:pt>
    <dgm:pt modelId="{FB59A079-FA0A-49B9-8CAD-602DE539F486}" type="sibTrans" cxnId="{5DEC1247-9461-4073-A1A3-CCE9E069AA49}">
      <dgm:prSet/>
      <dgm:spPr/>
      <dgm:t>
        <a:bodyPr/>
        <a:lstStyle/>
        <a:p>
          <a:endParaRPr lang="en-US"/>
        </a:p>
      </dgm:t>
    </dgm:pt>
    <dgm:pt modelId="{1EAA019D-8BFE-CB46-8653-A6AF9FEF3F28}" type="pres">
      <dgm:prSet presAssocID="{9C0EE451-1BAD-4B2C-9B87-E246D21449E5}" presName="vert0" presStyleCnt="0">
        <dgm:presLayoutVars>
          <dgm:dir/>
          <dgm:animOne val="branch"/>
          <dgm:animLvl val="lvl"/>
        </dgm:presLayoutVars>
      </dgm:prSet>
      <dgm:spPr/>
    </dgm:pt>
    <dgm:pt modelId="{DCB4F773-83BD-7C40-B807-616E650ABEAE}" type="pres">
      <dgm:prSet presAssocID="{04FD87CE-9F4F-4764-97D5-517F81BE8806}" presName="thickLine" presStyleLbl="alignNode1" presStyleIdx="0" presStyleCnt="2"/>
      <dgm:spPr/>
    </dgm:pt>
    <dgm:pt modelId="{3EE95D2C-D883-7844-AAC8-CE0117072F76}" type="pres">
      <dgm:prSet presAssocID="{04FD87CE-9F4F-4764-97D5-517F81BE8806}" presName="horz1" presStyleCnt="0"/>
      <dgm:spPr/>
    </dgm:pt>
    <dgm:pt modelId="{53CE003F-FEED-4747-8A20-D1D64A157C26}" type="pres">
      <dgm:prSet presAssocID="{04FD87CE-9F4F-4764-97D5-517F81BE8806}" presName="tx1" presStyleLbl="revTx" presStyleIdx="0" presStyleCnt="2"/>
      <dgm:spPr/>
    </dgm:pt>
    <dgm:pt modelId="{536353D5-947B-7644-B198-DC8185E2120D}" type="pres">
      <dgm:prSet presAssocID="{04FD87CE-9F4F-4764-97D5-517F81BE8806}" presName="vert1" presStyleCnt="0"/>
      <dgm:spPr/>
    </dgm:pt>
    <dgm:pt modelId="{88A61D82-F24F-D244-9271-FC72F075B3D6}" type="pres">
      <dgm:prSet presAssocID="{2E0D3C22-DE93-47A0-B319-F3156C48DF11}" presName="thickLine" presStyleLbl="alignNode1" presStyleIdx="1" presStyleCnt="2"/>
      <dgm:spPr/>
    </dgm:pt>
    <dgm:pt modelId="{19A32E4D-CEBD-D540-ACFD-6D8A62F1858D}" type="pres">
      <dgm:prSet presAssocID="{2E0D3C22-DE93-47A0-B319-F3156C48DF11}" presName="horz1" presStyleCnt="0"/>
      <dgm:spPr/>
    </dgm:pt>
    <dgm:pt modelId="{73188E7A-D681-AF4F-8E4E-BCFF8314877E}" type="pres">
      <dgm:prSet presAssocID="{2E0D3C22-DE93-47A0-B319-F3156C48DF11}" presName="tx1" presStyleLbl="revTx" presStyleIdx="1" presStyleCnt="2"/>
      <dgm:spPr/>
    </dgm:pt>
    <dgm:pt modelId="{7CD1F359-CF1D-4846-8D86-406B9B07D21A}" type="pres">
      <dgm:prSet presAssocID="{2E0D3C22-DE93-47A0-B319-F3156C48DF11}" presName="vert1" presStyleCnt="0"/>
      <dgm:spPr/>
    </dgm:pt>
  </dgm:ptLst>
  <dgm:cxnLst>
    <dgm:cxn modelId="{E6841240-FA8F-9C48-AB72-99B24921957A}" type="presOf" srcId="{04FD87CE-9F4F-4764-97D5-517F81BE8806}" destId="{53CE003F-FEED-4747-8A20-D1D64A157C26}" srcOrd="0" destOrd="0" presId="urn:microsoft.com/office/officeart/2008/layout/LinedList"/>
    <dgm:cxn modelId="{5DEC1247-9461-4073-A1A3-CCE9E069AA49}" srcId="{9C0EE451-1BAD-4B2C-9B87-E246D21449E5}" destId="{2E0D3C22-DE93-47A0-B319-F3156C48DF11}" srcOrd="1" destOrd="0" parTransId="{8136A308-3CA2-4B74-B69D-81300DCF9B9E}" sibTransId="{FB59A079-FA0A-49B9-8CAD-602DE539F486}"/>
    <dgm:cxn modelId="{7673027F-4431-48AD-8F03-DFE853E67646}" srcId="{9C0EE451-1BAD-4B2C-9B87-E246D21449E5}" destId="{04FD87CE-9F4F-4764-97D5-517F81BE8806}" srcOrd="0" destOrd="0" parTransId="{297A4CA5-389D-47CF-A0C3-339C4F57DDCB}" sibTransId="{CBE2210D-8DCD-4FDE-AF0B-9806B6A6225F}"/>
    <dgm:cxn modelId="{A4BB25BD-BBB4-A74A-89A7-0AE2CF36A4C7}" type="presOf" srcId="{9C0EE451-1BAD-4B2C-9B87-E246D21449E5}" destId="{1EAA019D-8BFE-CB46-8653-A6AF9FEF3F28}" srcOrd="0" destOrd="0" presId="urn:microsoft.com/office/officeart/2008/layout/LinedList"/>
    <dgm:cxn modelId="{C0EEF6E2-5776-D648-9B9F-C26E52CB7CB4}" type="presOf" srcId="{2E0D3C22-DE93-47A0-B319-F3156C48DF11}" destId="{73188E7A-D681-AF4F-8E4E-BCFF8314877E}" srcOrd="0" destOrd="0" presId="urn:microsoft.com/office/officeart/2008/layout/LinedList"/>
    <dgm:cxn modelId="{83623DA2-2207-7945-9023-F061D5660CC8}" type="presParOf" srcId="{1EAA019D-8BFE-CB46-8653-A6AF9FEF3F28}" destId="{DCB4F773-83BD-7C40-B807-616E650ABEAE}" srcOrd="0" destOrd="0" presId="urn:microsoft.com/office/officeart/2008/layout/LinedList"/>
    <dgm:cxn modelId="{7ED28837-9DF6-E047-9978-8F79EB819C87}" type="presParOf" srcId="{1EAA019D-8BFE-CB46-8653-A6AF9FEF3F28}" destId="{3EE95D2C-D883-7844-AAC8-CE0117072F76}" srcOrd="1" destOrd="0" presId="urn:microsoft.com/office/officeart/2008/layout/LinedList"/>
    <dgm:cxn modelId="{EA82F346-E2BC-7E44-85ED-39BAB2C09223}" type="presParOf" srcId="{3EE95D2C-D883-7844-AAC8-CE0117072F76}" destId="{53CE003F-FEED-4747-8A20-D1D64A157C26}" srcOrd="0" destOrd="0" presId="urn:microsoft.com/office/officeart/2008/layout/LinedList"/>
    <dgm:cxn modelId="{ED23F28A-FC68-7340-A829-D8DCE1AEBB77}" type="presParOf" srcId="{3EE95D2C-D883-7844-AAC8-CE0117072F76}" destId="{536353D5-947B-7644-B198-DC8185E2120D}" srcOrd="1" destOrd="0" presId="urn:microsoft.com/office/officeart/2008/layout/LinedList"/>
    <dgm:cxn modelId="{B0BFA384-8F80-8A40-9F3C-DED5E1190F8A}" type="presParOf" srcId="{1EAA019D-8BFE-CB46-8653-A6AF9FEF3F28}" destId="{88A61D82-F24F-D244-9271-FC72F075B3D6}" srcOrd="2" destOrd="0" presId="urn:microsoft.com/office/officeart/2008/layout/LinedList"/>
    <dgm:cxn modelId="{096A4554-BC37-D34F-A6E8-81B5C2B24BC9}" type="presParOf" srcId="{1EAA019D-8BFE-CB46-8653-A6AF9FEF3F28}" destId="{19A32E4D-CEBD-D540-ACFD-6D8A62F1858D}" srcOrd="3" destOrd="0" presId="urn:microsoft.com/office/officeart/2008/layout/LinedList"/>
    <dgm:cxn modelId="{FB5977A5-000C-DA4E-9B58-1D1398922FB1}" type="presParOf" srcId="{19A32E4D-CEBD-D540-ACFD-6D8A62F1858D}" destId="{73188E7A-D681-AF4F-8E4E-BCFF8314877E}" srcOrd="0" destOrd="0" presId="urn:microsoft.com/office/officeart/2008/layout/LinedList"/>
    <dgm:cxn modelId="{5CDD79D8-9180-B74E-AACD-DBEEE667D8F5}" type="presParOf" srcId="{19A32E4D-CEBD-D540-ACFD-6D8A62F1858D}" destId="{7CD1F359-CF1D-4846-8D86-406B9B07D2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4F773-83BD-7C40-B807-616E650ABEA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E003F-FEED-4747-8A20-D1D64A157C26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A bug is an error or flaw with a program that produces an unexpected or incorrect output.</a:t>
          </a:r>
        </a:p>
      </dsp:txBody>
      <dsp:txXfrm>
        <a:off x="0" y="0"/>
        <a:ext cx="6492875" cy="2552700"/>
      </dsp:txXfrm>
    </dsp:sp>
    <dsp:sp modelId="{88A61D82-F24F-D244-9271-FC72F075B3D6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88E7A-D681-AF4F-8E4E-BCFF8314877E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Debugging is the process of identifying and fixing these errors.</a:t>
          </a: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46D43-DFD1-4E41-B30C-46B9561E4BED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EE144-E480-AB46-A889-4470D93C6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EE144-E480-AB46-A889-4470D93C66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EE440-562C-F144-B066-96CBCF646199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85729-3FC0-6A43-9669-D3CCADF253E7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FFCA-64A5-624C-A7C7-8C0E4C6A9492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7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CD2D-B839-6B49-A5F8-811F1F9AC680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39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40A6A97E-A789-9A45-B092-5100A67BD2DD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46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4F8E-4016-A847-8F6D-8F9FE78B9E61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69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4C768-6F50-C14A-8A1C-976F2FEA1C3B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4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3B75-35E9-3E4C-8D12-AC03D3D9BA50}" type="datetime3">
              <a:rPr lang="en-US" smtClean="0"/>
              <a:t>4 March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5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FBB-8350-504B-8F61-D7E0BF1437C8}" type="datetime3">
              <a:rPr lang="en-US" smtClean="0"/>
              <a:t>4 March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51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AA95-ABB1-3647-A035-936989B17B7F}" type="datetime3">
              <a:rPr lang="en-US" smtClean="0"/>
              <a:t>4 March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2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C1DCE-5A62-B64C-9759-442544E7B201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1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84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4296-6B41-6A4F-93C3-9DD330BC0005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A98F-FDF5-1147-8E32-452FF54FB66A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39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81007-2A3C-4349-B256-BB4496C2552C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1335-DB84-904E-89BB-E1850000401B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4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E799-D55F-6C49-98C8-E9CD0ADCA8C4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808E-EB90-9344-A0DF-FEF9378271EC}" type="datetime3">
              <a:rPr lang="en-US" smtClean="0"/>
              <a:t>4 March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3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1AA8-71D9-7640-A496-7EB9F39655B9}" type="datetime3">
              <a:rPr lang="en-US" smtClean="0"/>
              <a:t>4 March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5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48C3-7B54-4342-B1F5-FD911B236318}" type="datetime3">
              <a:rPr lang="en-US" smtClean="0"/>
              <a:t>4 March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0D-C36A-7E4B-91F3-1A51EBADADE1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B6E09-FD26-D04F-A4AE-E1039B27C472}" type="datetime3">
              <a:rPr lang="en-US" smtClean="0"/>
              <a:t>4 March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5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D1C1-8CBC-F54D-A194-BBE878BCD543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7C5C-27A9-7243-BEDE-E8DF23488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26F5-7D61-B845-A425-A4FF56D5F2B9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9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4609057" cy="2610042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Debugging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373385"/>
            <a:ext cx="4609057" cy="766040"/>
          </a:xfrm>
        </p:spPr>
        <p:txBody>
          <a:bodyPr>
            <a:normAutofit/>
          </a:bodyPr>
          <a:lstStyle/>
          <a:p>
            <a:pPr algn="l"/>
            <a:r>
              <a:rPr lang="en-US" sz="1900"/>
              <a:t>Prof. Darrell Long</a:t>
            </a:r>
          </a:p>
          <a:p>
            <a:pPr algn="l"/>
            <a:r>
              <a:rPr lang="en-US" sz="1900"/>
              <a:t>CSE 13S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242587A-FCBC-0E45-B309-520AA8A3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79" y="1757581"/>
            <a:ext cx="5079371" cy="327982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C3FCE-33F3-B84B-95A7-83D06563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0322" y="5990747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7E4D46A-C28A-584E-A87D-7577A670C818}" type="datetime3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 March 2021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150" y="5623560"/>
            <a:ext cx="2533650" cy="365125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839E621-CBEA-FC4C-905A-93C58F9E1BA6}" type="slidenum"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90322" y="6355080"/>
            <a:ext cx="4063478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</p:spTree>
    <p:extLst>
      <p:ext uri="{BB962C8B-B14F-4D97-AF65-F5344CB8AC3E}">
        <p14:creationId xmlns:p14="http://schemas.microsoft.com/office/powerpoint/2010/main" val="239792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E724-88C0-DB47-B07D-EB4A1E3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8A56-DF2F-4948-95E9-58D39634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/>
              <a:t>Make sure the directory is clean, then run:</a:t>
            </a:r>
          </a:p>
          <a:p>
            <a:pPr lvl="1"/>
            <a:r>
              <a:rPr lang="en-US" dirty="0">
                <a:latin typeface="Courier" pitchFamily="2" charset="0"/>
              </a:rPr>
              <a:t>$ scan-build make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Fix any complaints that are issued.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possible for false positives to occur.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Static analyzers aren’t perfect.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bug report can be viewed using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scan-view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HTML page is generated and can be viewed locally.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BECEC-C149-674E-B62E-DF47E0D3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9DE6-ABDB-DA4B-BE7C-F3AA76DF4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16E6B-D189-814E-AE2C-0F8E2D28A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75D3F4-7468-5744-9F33-58C919FC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938535"/>
            <a:ext cx="3486150" cy="226573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A495918-3549-E44B-8F97-8B76AB353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3825038"/>
            <a:ext cx="3486150" cy="588923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29CC298-3B8C-9940-8F18-CD9115E8E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92" y="5031033"/>
            <a:ext cx="3495108" cy="103399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22463EEE-4D0E-8940-A954-0BB527B4D8D3}"/>
              </a:ext>
            </a:extLst>
          </p:cNvPr>
          <p:cNvSpPr/>
          <p:nvPr/>
        </p:nvSpPr>
        <p:spPr>
          <a:xfrm>
            <a:off x="9529517" y="3372846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E0676B9-AD4C-7146-8AC4-552A370B9FB9}"/>
              </a:ext>
            </a:extLst>
          </p:cNvPr>
          <p:cNvSpPr/>
          <p:nvPr/>
        </p:nvSpPr>
        <p:spPr>
          <a:xfrm>
            <a:off x="9529517" y="4561630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843B-50FD-A34E-91D1-E6DF440C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infer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569-A192-4B42-833B-492ABED5F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400" dirty="0"/>
              <a:t>Like with scan-build, easier to do with a </a:t>
            </a:r>
            <a:r>
              <a:rPr lang="en-US" sz="2400" dirty="0" err="1"/>
              <a:t>Makefile</a:t>
            </a:r>
            <a:r>
              <a:rPr lang="en-US" sz="2400" dirty="0"/>
              <a:t>.</a:t>
            </a:r>
          </a:p>
          <a:p>
            <a:r>
              <a:rPr lang="en-US" sz="2400" dirty="0"/>
              <a:t>A two-step process.</a:t>
            </a:r>
          </a:p>
          <a:p>
            <a:pPr lvl="1"/>
            <a:r>
              <a:rPr lang="en-US" sz="2000" dirty="0"/>
              <a:t>First,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capture the result of compiling your program.</a:t>
            </a:r>
          </a:p>
          <a:p>
            <a:pPr lvl="1"/>
            <a:r>
              <a:rPr lang="en-US" sz="2000" dirty="0"/>
              <a:t>Second, </a:t>
            </a:r>
            <a:r>
              <a:rPr lang="en-US" sz="2000" dirty="0">
                <a:latin typeface="Courier" pitchFamily="2" charset="0"/>
              </a:rPr>
              <a:t>infer</a:t>
            </a:r>
            <a:r>
              <a:rPr lang="en-US" sz="2000" dirty="0"/>
              <a:t> needs to analyze the result of compiling your program.</a:t>
            </a:r>
          </a:p>
          <a:p>
            <a:r>
              <a:rPr lang="en-US" sz="2400" dirty="0"/>
              <a:t>In this case, infer thinks that </a:t>
            </a:r>
            <a:r>
              <a:rPr lang="en-US" sz="2400" dirty="0">
                <a:latin typeface="Courier" pitchFamily="2" charset="0"/>
              </a:rPr>
              <a:t>malloc()</a:t>
            </a:r>
            <a:r>
              <a:rPr lang="en-US" sz="2400" dirty="0"/>
              <a:t> can fail, resulting in a </a:t>
            </a:r>
            <a:r>
              <a:rPr lang="en-US" sz="2400" dirty="0">
                <a:latin typeface="Courier" pitchFamily="2" charset="0"/>
              </a:rPr>
              <a:t>NULL</a:t>
            </a:r>
            <a:r>
              <a:rPr lang="en-US" sz="2400" dirty="0"/>
              <a:t> dereference.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5C6B9-AC32-2D4B-848E-0613C2A8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D2D3-0094-394D-806E-2B3D0926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42E55-7A70-4F42-8CD5-4BBACE35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A1C310B-AB81-F242-975F-53A89D420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49" y="319088"/>
            <a:ext cx="3601956" cy="204026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A2FD71-4970-F341-831A-F77933E6B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1" y="2905036"/>
            <a:ext cx="3611094" cy="1871841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D4A0B34-C856-764B-8CC7-22D5703D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82" y="5359030"/>
            <a:ext cx="3598623" cy="99732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6FA6C097-268B-2E4B-82E1-7334524E72E6}"/>
              </a:ext>
            </a:extLst>
          </p:cNvPr>
          <p:cNvSpPr/>
          <p:nvPr/>
        </p:nvSpPr>
        <p:spPr>
          <a:xfrm>
            <a:off x="8889077" y="2448132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B2E5CCA-F386-8241-BD0A-638293134F9B}"/>
              </a:ext>
            </a:extLst>
          </p:cNvPr>
          <p:cNvSpPr/>
          <p:nvPr/>
        </p:nvSpPr>
        <p:spPr>
          <a:xfrm>
            <a:off x="8884508" y="4901308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E5FAC-F14E-DC44-B217-71AF0E2E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490C-B122-F04D-8C4F-C3EBBB0E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Dynamic analysis tool used to identify memory management problems.</a:t>
            </a:r>
          </a:p>
          <a:p>
            <a:pPr lvl="1"/>
            <a:r>
              <a:rPr lang="en-US" dirty="0"/>
              <a:t>Dynamic means that it performs analysis during </a:t>
            </a:r>
            <a:r>
              <a:rPr lang="en-US" i="1" dirty="0"/>
              <a:t>runtime</a:t>
            </a:r>
            <a:r>
              <a:rPr lang="en-US" dirty="0"/>
              <a:t>.</a:t>
            </a:r>
          </a:p>
          <a:p>
            <a:r>
              <a:rPr lang="en-US" sz="2400"/>
              <a:t>Will report location and size of memory leaks.</a:t>
            </a:r>
          </a:p>
          <a:p>
            <a:pPr lvl="1"/>
            <a:r>
              <a:rPr lang="en-US" dirty="0"/>
              <a:t>Will also report invalid reads and writes.</a:t>
            </a:r>
          </a:p>
          <a:p>
            <a:r>
              <a:rPr lang="en-US" sz="2400" b="1"/>
              <a:t>Invalid read</a:t>
            </a:r>
            <a:r>
              <a:rPr lang="en-US" sz="2400"/>
              <a:t>: process tried to read outside its available memory addresses.</a:t>
            </a:r>
          </a:p>
          <a:p>
            <a:pPr lvl="1"/>
            <a:r>
              <a:rPr lang="en-US" dirty="0"/>
              <a:t>Invalid read of size 8: the process tried to read 8 bytes.</a:t>
            </a:r>
          </a:p>
          <a:p>
            <a:r>
              <a:rPr lang="en-US" sz="2400" b="1"/>
              <a:t>Invalid write</a:t>
            </a:r>
            <a:r>
              <a:rPr lang="en-US" sz="2400"/>
              <a:t>: process tried to write outside its available memory addresses.</a:t>
            </a:r>
          </a:p>
          <a:p>
            <a:pPr lvl="1"/>
            <a:r>
              <a:rPr lang="en-US" dirty="0"/>
              <a:t>Invalid write of size 8: the process tried to write 8 bytes.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D9D98-8640-7342-9414-846E0DC8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CFF8A-6319-714A-9DD9-3C9EA68D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F45A-337B-DE4F-B985-990A29EE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6A45-4246-8840-A526-86127CF2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Static vs. Dynamic Analyzers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D43E-806E-6B41-BEF1-D26798DB7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Static analyzers work at compile time.</a:t>
            </a:r>
          </a:p>
          <a:p>
            <a:pPr lvl="1"/>
            <a:r>
              <a:rPr lang="en-US" dirty="0"/>
              <a:t>Try to catch everything, even things that aren’t bugs.</a:t>
            </a:r>
          </a:p>
          <a:p>
            <a:r>
              <a:rPr lang="en-US" sz="2400"/>
              <a:t>Dynamic analyzers work at runtime.</a:t>
            </a:r>
          </a:p>
          <a:p>
            <a:pPr lvl="1"/>
            <a:r>
              <a:rPr lang="en-US" dirty="0"/>
              <a:t>Can only catch things that occur during runtime.</a:t>
            </a:r>
          </a:p>
          <a:p>
            <a:r>
              <a:rPr lang="en-US" sz="2400"/>
              <a:t>Some bugs can only be caught by static analyzers.</a:t>
            </a:r>
          </a:p>
          <a:p>
            <a:pPr lvl="1"/>
            <a:r>
              <a:rPr lang="en-US" dirty="0"/>
              <a:t>Other bugs can can only be caught by dynamic analyzers.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4A3C-4749-674D-8EBA-472BEE20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F45BC-52F3-DD4B-8A0A-8FACA8DF5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9A493-C820-CE44-8D4F-D43DDFBA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0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/>
          <a:lstStyle/>
          <a:p>
            <a:r>
              <a:rPr lang="en-US" dirty="0"/>
              <a:t>Simply run:</a:t>
            </a:r>
          </a:p>
          <a:p>
            <a:pPr lvl="1"/>
            <a:r>
              <a:rPr lang="en-US" dirty="0">
                <a:latin typeface="Courier" pitchFamily="2" charset="0"/>
              </a:rPr>
              <a:t>$ valgrind &lt;program&gt;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190984-1437-C540-9409-C0E37E89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66452"/>
            <a:ext cx="3274868" cy="226364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81306F8-5138-1749-86DC-3FAC52DA6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2530101"/>
            <a:ext cx="3274868" cy="1215203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196450" y="384042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171BA2A-4486-334D-BBF2-2B8FAF7EB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66" y="4225689"/>
            <a:ext cx="3274868" cy="18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6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B9D4-EAC7-B54E-ACA2-07D0D64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>
                <a:latin typeface="Courier" pitchFamily="2" charset="0"/>
              </a:rPr>
              <a:t>valgrind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7641B-372F-AB47-A4CC-133A36DCB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9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Simply run:</a:t>
            </a:r>
          </a:p>
          <a:p>
            <a:pPr lvl="1"/>
            <a:r>
              <a:rPr lang="en-US">
                <a:latin typeface="Courier" pitchFamily="2" charset="0"/>
              </a:rPr>
              <a:t>$ valgrind &lt;program&gt;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tackle the memory leak and invalid writes.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weren’t allocating enough memory.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didn’t free the allocated memory.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We fixed the conditional jumps as well with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calloc()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But we still have an invalid read.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Let’s try </a:t>
            </a:r>
            <a:r>
              <a:rPr lang="en-US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26-45AC-E840-9DAD-9EC09F78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61E2B-2E20-8347-BF85-8AAB2DB2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80593-317C-A245-9C08-CF1D6797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15</a:t>
            </a:fld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BC3DF56-E304-D64F-9DC5-551647F05053}"/>
              </a:ext>
            </a:extLst>
          </p:cNvPr>
          <p:cNvSpPr/>
          <p:nvPr/>
        </p:nvSpPr>
        <p:spPr>
          <a:xfrm>
            <a:off x="9557642" y="3093083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4408EE3-6283-E64D-ACDE-E0AEDD0FD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48" y="3606322"/>
            <a:ext cx="3278483" cy="196247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876FD59-097A-794B-98FE-969E0B358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12" y="1091235"/>
            <a:ext cx="3314619" cy="18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err="1">
                <a:latin typeface="Courier" pitchFamily="2" charset="0"/>
              </a:rPr>
              <a:t>lldb</a:t>
            </a:r>
            <a:endParaRPr lang="en-US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 higher-performance debugger.</a:t>
            </a: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Allows you to: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Set breakpoints in your program.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Step through a program line by line.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At each breakpoint and step: 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Examine values and addresses of variables.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Requires program to be compiled with debugging symbols.</a:t>
            </a:r>
            <a:endParaRPr lang="en-US" sz="1900" spc="-1" dirty="0">
              <a:solidFill>
                <a:schemeClr val="bg1"/>
              </a:solidFill>
            </a:endParaRP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option with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clang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 and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gcc</a:t>
            </a:r>
            <a:r>
              <a:rPr lang="en-US" sz="1900" spc="-1" dirty="0">
                <a:solidFill>
                  <a:schemeClr val="bg1"/>
                </a:solidFill>
                <a:ea typeface="DejaVu Sans"/>
              </a:rPr>
              <a:t>.</a:t>
            </a:r>
            <a:endParaRPr lang="en-US" sz="1900" spc="-1" dirty="0">
              <a:solidFill>
                <a:schemeClr val="bg1"/>
              </a:solidFill>
            </a:endParaRPr>
          </a:p>
          <a:p>
            <a:pPr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  <a:ea typeface="DejaVu Sans"/>
              </a:rPr>
              <a:t>Not handy for memory leaks.</a:t>
            </a:r>
          </a:p>
          <a:p>
            <a:pPr lvl="1" indent="-227520">
              <a:spcBef>
                <a:spcPts val="1417"/>
              </a:spcBef>
              <a:buClr>
                <a:schemeClr val="bg1"/>
              </a:buClr>
              <a:buFont typeface="Arial"/>
              <a:buChar char="•"/>
            </a:pPr>
            <a:r>
              <a:rPr lang="en-US" sz="1900" spc="-1" dirty="0">
                <a:solidFill>
                  <a:schemeClr val="bg1"/>
                </a:solidFill>
              </a:rPr>
              <a:t>Use </a:t>
            </a:r>
            <a:r>
              <a:rPr lang="en-US" sz="1900" spc="-1" dirty="0">
                <a:solidFill>
                  <a:schemeClr val="bg1"/>
                </a:solidFill>
                <a:latin typeface="Courier" pitchFamily="2" charset="0"/>
              </a:rPr>
              <a:t>valgrind</a:t>
            </a:r>
            <a:r>
              <a:rPr lang="en-US" sz="1900" spc="-1" dirty="0">
                <a:solidFill>
                  <a:schemeClr val="bg1"/>
                </a:solidFill>
              </a:rPr>
              <a:t> for memory leaks.</a:t>
            </a:r>
          </a:p>
          <a:p>
            <a:pPr>
              <a:buClr>
                <a:schemeClr val="bg1"/>
              </a:buClr>
            </a:pP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BB86AD-0EBC-504E-B688-CC044FA3F042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0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compile program with the </a:t>
            </a:r>
            <a:r>
              <a:rPr lang="en-US" dirty="0">
                <a:latin typeface="Courier" pitchFamily="2" charset="0"/>
              </a:rPr>
              <a:t>-g</a:t>
            </a:r>
            <a:r>
              <a:rPr lang="en-US" dirty="0"/>
              <a:t> flag.</a:t>
            </a:r>
          </a:p>
          <a:p>
            <a:r>
              <a:rPr lang="en-US" dirty="0"/>
              <a:t>Start up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by indicating the program to debug.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dirty="0"/>
              <a:t>According to valgrind, the invalid read occurs in the </a:t>
            </a:r>
            <a:r>
              <a:rPr lang="en-US" dirty="0" err="1">
                <a:latin typeface="Courier" pitchFamily="2" charset="0"/>
              </a:rPr>
              <a:t>bubble_sort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Let’s put a breakpoint in the function and step through the program execution.</a:t>
            </a:r>
          </a:p>
          <a:p>
            <a:r>
              <a:rPr lang="en-US" dirty="0"/>
              <a:t>Run the program with </a:t>
            </a:r>
            <a:r>
              <a:rPr lang="en-US" dirty="0">
                <a:latin typeface="Courier" pitchFamily="2" charset="0"/>
              </a:rPr>
              <a:t>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You can specify command-line arguments here as well if needed:</a:t>
            </a:r>
          </a:p>
          <a:p>
            <a:pPr lvl="2"/>
            <a:r>
              <a:rPr lang="en-US" dirty="0">
                <a:latin typeface="Courier" pitchFamily="2" charset="0"/>
              </a:rPr>
              <a:t>r &lt;arg0&gt; &lt;arg1&gt; &lt;arg2&gt;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2323041"/>
            <a:ext cx="5286882" cy="22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print out the values of variables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check if there’s anything wrong with 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Nothing wrong with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onwards we go.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can use either s or n to continue program execution.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steps over the next expression (doesn’t go into function calls).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step into function calls if there is debug information associated with it.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Otherwise, behaves just like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541B2B-3666-9E46-B145-C9EC69DB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705643"/>
            <a:ext cx="5286882" cy="221191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C798837D-D3FA-7742-9B69-9FBA66355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5" y="3557167"/>
            <a:ext cx="5286882" cy="244668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9C885673-5874-8840-A066-4E0DF47468D7}"/>
              </a:ext>
            </a:extLst>
          </p:cNvPr>
          <p:cNvSpPr/>
          <p:nvPr/>
        </p:nvSpPr>
        <p:spPr>
          <a:xfrm>
            <a:off x="8871842" y="3076497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0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>
                <a:latin typeface="Courier" pitchFamily="2" charset="0"/>
              </a:rPr>
              <a:t>lldb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several more steps, we come to the code where array accesses occur.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Check to see if we access something out-of-bounds.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see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the value 0.</a:t>
            </a:r>
          </a:p>
          <a:p>
            <a:pPr lvl="1"/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means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A[i-1]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accessed.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found the invalid read.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Type </a:t>
            </a:r>
            <a:r>
              <a:rPr lang="en-US" dirty="0">
                <a:latin typeface="Courier" pitchFamily="2" charset="0"/>
                <a:cs typeface="Calibri" panose="020F0502020204030204" pitchFamily="34" charset="0"/>
              </a:rPr>
              <a:t>quit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exit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lldb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19</a:t>
            </a:fld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FB9C773-A5F2-274F-B3A2-F2758572F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13" y="1690688"/>
            <a:ext cx="5241107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7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DB451D-AB4E-B14E-A6F3-48104542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021" y="6309360"/>
            <a:ext cx="304637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4BEB31-AB1A-4246-A958-57CDAD50260E}" type="datetime3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28E9C-75D9-734F-8836-D33DF8A5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105" y="6309360"/>
            <a:ext cx="389894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9F0DE5-0572-7048-B4F3-07D34A3A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600AA-BB02-2F43-8CF4-9CB51F9376E2}"/>
              </a:ext>
            </a:extLst>
          </p:cNvPr>
          <p:cNvSpPr/>
          <p:nvPr/>
        </p:nvSpPr>
        <p:spPr>
          <a:xfrm>
            <a:off x="5795009" y="5638667"/>
            <a:ext cx="5657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i="1" dirty="0"/>
              <a:t>The reality is that there will always be errors that we find by testing and eliminate by debugging.</a:t>
            </a:r>
            <a:endParaRPr lang="en-US" sz="1100" i="1"/>
          </a:p>
          <a:p>
            <a:pPr>
              <a:spcAft>
                <a:spcPts val="600"/>
              </a:spcAft>
            </a:pPr>
            <a:r>
              <a:rPr lang="en-US" sz="1100" i="1" dirty="0"/>
              <a:t>					– The Practice of Programming, by Kernighan and Pike </a:t>
            </a:r>
            <a:endParaRPr lang="en-US" sz="1100" i="1"/>
          </a:p>
        </p:txBody>
      </p:sp>
      <p:graphicFrame>
        <p:nvGraphicFramePr>
          <p:cNvPr id="38" name="Content Placeholder 3">
            <a:extLst>
              <a:ext uri="{FF2B5EF4-FFF2-40B4-BE49-F238E27FC236}">
                <a16:creationId xmlns:a16="http://schemas.microsoft.com/office/drawing/2014/main" id="{74E4E807-1A33-47FB-A5E6-74E01EF6B0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63204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94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AFE6-AACF-604F-8B6F-23659423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193A-B855-E646-B239-889C0C3C0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06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realize </a:t>
            </a:r>
            <a:r>
              <a:rPr lang="en-US" dirty="0" err="1">
                <a:latin typeface="Courier" pitchFamily="2" charset="0"/>
                <a:cs typeface="Calibri" panose="020F0502020204030204" pitchFamily="34" charset="0"/>
              </a:rPr>
              <a:t>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should be initialized to 1.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Running valgrind now reports no memory leaks and no invalid reads/writes.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Huzzah!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1491-1892-E540-AF54-27C06FF3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2D33-3FCB-9146-9C04-907FDC24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8A8F-91D0-EF4E-9855-99710B31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C8DAF71-F470-1C42-A55A-F97056EC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569369"/>
            <a:ext cx="3895707" cy="328445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4B4C5AF-A8BC-F542-92B6-0A95BC5DB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14" y="4381550"/>
            <a:ext cx="3895707" cy="179541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DB0B12CF-13F7-AE49-A106-CE8DD9823F40}"/>
              </a:ext>
            </a:extLst>
          </p:cNvPr>
          <p:cNvSpPr/>
          <p:nvPr/>
        </p:nvSpPr>
        <p:spPr>
          <a:xfrm>
            <a:off x="9143617" y="3956821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B7A3-4205-834E-8C7D-FC7C5E96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lldb</a:t>
            </a:r>
            <a:r>
              <a:rPr lang="en-US" dirty="0"/>
              <a:t> vs. </a:t>
            </a:r>
            <a:r>
              <a:rPr lang="en-US" dirty="0" err="1">
                <a:latin typeface="Courier" pitchFamily="2" charset="0"/>
              </a:rPr>
              <a:t>gdb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3774-92F4-1448-A8CF-941A8DA2D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25889" cy="3785419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urier" pitchFamily="2" charset="0"/>
              </a:rPr>
              <a:t>gdb</a:t>
            </a:r>
            <a:r>
              <a:rPr lang="en-US" sz="2000" dirty="0"/>
              <a:t> is very similar to </a:t>
            </a:r>
            <a:r>
              <a:rPr lang="en-US" sz="2000" dirty="0" err="1">
                <a:latin typeface="Courier" pitchFamily="2" charset="0"/>
              </a:rPr>
              <a:t>lldb</a:t>
            </a:r>
            <a:endParaRPr lang="en-US" sz="2000" dirty="0">
              <a:latin typeface="Courier" pitchFamily="2" charset="0"/>
            </a:endParaRPr>
          </a:p>
          <a:p>
            <a:pPr lvl="1"/>
            <a:r>
              <a:rPr lang="en-US" sz="1800" dirty="0"/>
              <a:t>Supports the same commands, but under different invocations.</a:t>
            </a:r>
          </a:p>
          <a:p>
            <a:r>
              <a:rPr lang="en-US" sz="1800" dirty="0" err="1">
                <a:latin typeface="Courier" pitchFamily="2" charset="0"/>
              </a:rPr>
              <a:t>gdb</a:t>
            </a:r>
            <a:r>
              <a:rPr lang="en-US" sz="1800" dirty="0"/>
              <a:t>: the GNU debugger.</a:t>
            </a:r>
          </a:p>
          <a:p>
            <a:pPr lvl="1"/>
            <a:r>
              <a:rPr lang="en-US" sz="1600" dirty="0"/>
              <a:t>Portable, runs on many Unix-like systems.</a:t>
            </a:r>
          </a:p>
          <a:p>
            <a:r>
              <a:rPr lang="en-US" sz="1800" dirty="0" err="1">
                <a:latin typeface="Courier" pitchFamily="2" charset="0"/>
              </a:rPr>
              <a:t>lldb</a:t>
            </a:r>
            <a:r>
              <a:rPr lang="en-US" sz="1800" dirty="0"/>
              <a:t>: Apple’s replacement for </a:t>
            </a:r>
            <a:r>
              <a:rPr lang="en-US" sz="1800" dirty="0" err="1">
                <a:latin typeface="Courier" pitchFamily="2" charset="0"/>
              </a:rPr>
              <a:t>gdb</a:t>
            </a:r>
            <a:endParaRPr lang="en-US" sz="1800" dirty="0">
              <a:latin typeface="Courier" pitchFamily="2" charset="0"/>
            </a:endParaRPr>
          </a:p>
          <a:p>
            <a:pPr lvl="1"/>
            <a:r>
              <a:rPr lang="en-US" sz="1600" dirty="0"/>
              <a:t>Extensive flow control and data inspection compared to </a:t>
            </a:r>
            <a:r>
              <a:rPr lang="en-US" sz="1600" dirty="0" err="1">
                <a:latin typeface="Courier" pitchFamily="2" charset="0"/>
              </a:rPr>
              <a:t>gdb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More verbose commands.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F42D4-52D8-F243-8844-B75BD07A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/>
              <a:pPr>
                <a:spcAft>
                  <a:spcPts val="600"/>
                </a:spcAft>
              </a:pPr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E428C-5DE7-9A40-BAB0-C4F7F7C5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F12DA-B265-FD47-A51F-01AA2F27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30303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C526BD-5A71-A04F-AAA8-E8DB41AFE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91586"/>
              </p:ext>
            </p:extLst>
          </p:nvPr>
        </p:nvGraphicFramePr>
        <p:xfrm>
          <a:off x="5405862" y="1154710"/>
          <a:ext cx="6019332" cy="4474379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1566438">
                  <a:extLst>
                    <a:ext uri="{9D8B030D-6E8A-4147-A177-3AD203B41FA5}">
                      <a16:colId xmlns:a16="http://schemas.microsoft.com/office/drawing/2014/main" val="17009600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27607371"/>
                    </a:ext>
                  </a:extLst>
                </a:gridCol>
                <a:gridCol w="2166894">
                  <a:extLst>
                    <a:ext uri="{9D8B030D-6E8A-4147-A177-3AD203B41FA5}">
                      <a16:colId xmlns:a16="http://schemas.microsoft.com/office/drawing/2014/main" val="3660152882"/>
                    </a:ext>
                  </a:extLst>
                </a:gridCol>
              </a:tblGrid>
              <a:tr h="652571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54910" marR="152946" marT="152946" marB="15294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748295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 (no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run</a:t>
                      </a:r>
                    </a:p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r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288429"/>
                  </a:ext>
                </a:extLst>
              </a:tr>
              <a:tr h="78172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Run program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(with arguments)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 &lt;prog&gt; arg1 arg2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20773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Single level step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step</a:t>
                      </a: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27465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Set a breakpoint in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at line 5.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 hello.c:5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breakpoint set --file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hello.c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--line 5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72648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Show arguments and local variables in the current frame.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args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info locals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lldb</a:t>
                      </a: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frame variable</a:t>
                      </a:r>
                    </a:p>
                  </a:txBody>
                  <a:tcPr marL="254910" marR="132553" marT="132553" marB="13255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8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94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2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Gathers timing information and statistics about your program.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Used to profile program performance and identify bottlenecks.</a:t>
            </a:r>
            <a:endParaRPr lang="en-US" sz="2400" spc="-1" dirty="0">
              <a:solidFill>
                <a:schemeClr val="bg1"/>
              </a:solidFill>
            </a:endParaRPr>
          </a:p>
          <a:p>
            <a:pPr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ea typeface="DejaVu Sans"/>
              </a:rPr>
              <a:t>Requires your program to be linked with the </a:t>
            </a:r>
            <a:r>
              <a:rPr lang="en-US" sz="2400" spc="-1" dirty="0">
                <a:solidFill>
                  <a:schemeClr val="bg1"/>
                </a:solidFill>
                <a:latin typeface="Courier" pitchFamily="2" charset="0"/>
                <a:ea typeface="DejaVu Sans"/>
              </a:rPr>
              <a:t>-</a:t>
            </a:r>
            <a:r>
              <a:rPr lang="en-US" sz="2400" spc="-1" dirty="0" err="1">
                <a:solidFill>
                  <a:schemeClr val="bg1"/>
                </a:solidFill>
                <a:latin typeface="Courier" pitchFamily="2" charset="0"/>
                <a:ea typeface="DejaVu Sans"/>
              </a:rPr>
              <a:t>pg</a:t>
            </a:r>
            <a:r>
              <a:rPr lang="en-US" sz="2400" spc="-1" dirty="0">
                <a:solidFill>
                  <a:schemeClr val="bg1"/>
                </a:solidFill>
                <a:ea typeface="DejaVu Sans"/>
              </a:rPr>
              <a:t> linker flag.</a:t>
            </a:r>
          </a:p>
          <a:p>
            <a:pPr lvl="1" indent="-227520">
              <a:spcBef>
                <a:spcPts val="1001"/>
              </a:spcBef>
              <a:buClr>
                <a:schemeClr val="bg1"/>
              </a:buClr>
              <a:buFont typeface="Arial"/>
              <a:buChar char="•"/>
            </a:pPr>
            <a:r>
              <a:rPr lang="en-US" sz="2000" spc="-1" dirty="0">
                <a:solidFill>
                  <a:schemeClr val="bg1"/>
                </a:solidFill>
              </a:rPr>
              <a:t>Also requires that each </a:t>
            </a:r>
            <a:r>
              <a:rPr lang="en-US" sz="2000" b="1" spc="-1" dirty="0">
                <a:solidFill>
                  <a:schemeClr val="bg1"/>
                </a:solidFill>
              </a:rPr>
              <a:t>C</a:t>
            </a:r>
            <a:r>
              <a:rPr lang="en-US" sz="2000" spc="-1" dirty="0">
                <a:solidFill>
                  <a:schemeClr val="bg1"/>
                </a:solidFill>
              </a:rPr>
              <a:t>-file is compiled with the </a:t>
            </a:r>
            <a:r>
              <a:rPr lang="en-US" sz="2000" spc="-1" dirty="0">
                <a:solidFill>
                  <a:schemeClr val="bg1"/>
                </a:solidFill>
                <a:latin typeface="Courier" pitchFamily="2" charset="0"/>
              </a:rPr>
              <a:t>-</a:t>
            </a:r>
            <a:r>
              <a:rPr lang="en-US" sz="2000" spc="-1" dirty="0" err="1">
                <a:solidFill>
                  <a:schemeClr val="bg1"/>
                </a:solidFill>
                <a:latin typeface="Courier" pitchFamily="2" charset="0"/>
              </a:rPr>
              <a:t>pg</a:t>
            </a:r>
            <a:r>
              <a:rPr lang="en-US" sz="2000" spc="-1" dirty="0">
                <a:solidFill>
                  <a:schemeClr val="bg1"/>
                </a:solidFill>
              </a:rPr>
              <a:t> flag as well.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88393E4-A0A4-894C-A9B1-B7AFAC4A3610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37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Run the program by itself first.</a:t>
            </a:r>
          </a:p>
          <a:p>
            <a:pPr lvl="1"/>
            <a:r>
              <a:rPr lang="en-US" dirty="0"/>
              <a:t>We’ll profile a program that runs Heapsort on 1,000,000 elements.</a:t>
            </a:r>
          </a:p>
          <a:p>
            <a:pPr lvl="1"/>
            <a:r>
              <a:rPr lang="en-US" dirty="0"/>
              <a:t>This will create a file named </a:t>
            </a:r>
            <a:r>
              <a:rPr lang="en-US" dirty="0" err="1">
                <a:latin typeface="Courier" pitchFamily="2" charset="0"/>
              </a:rPr>
              <a:t>gmon.out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Contains information regarding the program execution that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/>
              <a:t> will interpret.</a:t>
            </a:r>
          </a:p>
          <a:p>
            <a:pPr lvl="1"/>
            <a:r>
              <a:rPr lang="en-US" dirty="0"/>
              <a:t>Any command-line arguments that your program takes in are supplied during this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EC85C-9F58-A74A-81C8-3D6823417D1E}" type="datetime3">
              <a:rPr lang="en-US" smtClean="0"/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F7C5C-27A9-7243-BEDE-E8DF23488DD0}" type="slidenum">
              <a:rPr lang="en-US" smtClean="0"/>
              <a:t>23</a:t>
            </a:fld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EFB21DBA-8457-2643-90D8-ABBB3471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4" y="491249"/>
            <a:ext cx="3442066" cy="4629916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4E76C962-A77D-1149-83A0-75BEC9AB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733" y="5645258"/>
            <a:ext cx="3442067" cy="429092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BC35419F-6CCF-764B-9E88-AC645FB5FFAE}"/>
              </a:ext>
            </a:extLst>
          </p:cNvPr>
          <p:cNvSpPr/>
          <p:nvPr/>
        </p:nvSpPr>
        <p:spPr>
          <a:xfrm>
            <a:off x="9560516" y="5222345"/>
            <a:ext cx="144500" cy="3217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/>
              <a:t>No need for command-line arguments here for </a:t>
            </a:r>
            <a:r>
              <a:rPr lang="en-US" sz="2400"/>
              <a:t>the program.</a:t>
            </a:r>
            <a:endParaRPr lang="en-US" sz="2400" dirty="0"/>
          </a:p>
          <a:p>
            <a:pPr lvl="1"/>
            <a:r>
              <a:rPr lang="en-US" sz="2000" dirty="0" err="1">
                <a:latin typeface="Courier" pitchFamily="2" charset="0"/>
              </a:rPr>
              <a:t>gprof</a:t>
            </a:r>
            <a:r>
              <a:rPr lang="en-US" sz="2000" dirty="0"/>
              <a:t> just needs to load the symbols from the program.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print the flat profile of the program execution that we invoked earlier.</a:t>
            </a:r>
          </a:p>
          <a:p>
            <a:pPr lvl="1"/>
            <a:r>
              <a:rPr lang="en-US" sz="2000" dirty="0"/>
              <a:t>We spend a large portion of time finding the maximum child.</a:t>
            </a:r>
          </a:p>
          <a:p>
            <a:pPr lvl="1"/>
            <a:r>
              <a:rPr lang="en-US" sz="2000" dirty="0"/>
              <a:t>We also spend a fair bit of time fixing the heap.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4A7353A-81CC-1546-80CB-2C25E556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53" y="833418"/>
            <a:ext cx="3501843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4 March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4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B222-FEC5-7B4E-A529-775AF16A5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Profiling with </a:t>
            </a:r>
            <a:r>
              <a:rPr lang="en-US" dirty="0" err="1">
                <a:latin typeface="Courier" pitchFamily="2" charset="0"/>
              </a:rPr>
              <a:t>gprof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127E-442D-7542-B14B-8E7917C5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Now, run </a:t>
            </a:r>
            <a:r>
              <a:rPr lang="en-US" sz="2400" dirty="0" err="1"/>
              <a:t>gprof</a:t>
            </a:r>
            <a:r>
              <a:rPr lang="en-US" sz="2400" dirty="0"/>
              <a:t> with the program.</a:t>
            </a:r>
          </a:p>
          <a:p>
            <a:pPr lvl="1"/>
            <a:r>
              <a:rPr lang="en-US" dirty="0">
                <a:latin typeface="Courier" pitchFamily="2" charset="0"/>
              </a:rPr>
              <a:t>$ </a:t>
            </a:r>
            <a:r>
              <a:rPr lang="en-US" dirty="0" err="1">
                <a:latin typeface="Courier" pitchFamily="2" charset="0"/>
              </a:rPr>
              <a:t>gprof</a:t>
            </a:r>
            <a:r>
              <a:rPr lang="en-US" dirty="0">
                <a:latin typeface="Courier" pitchFamily="2" charset="0"/>
              </a:rPr>
              <a:t> &lt;program&gt;</a:t>
            </a:r>
          </a:p>
          <a:p>
            <a:r>
              <a:rPr lang="en-US" sz="2400" dirty="0" err="1">
                <a:latin typeface="Courier" pitchFamily="2" charset="0"/>
              </a:rPr>
              <a:t>gprof</a:t>
            </a:r>
            <a:r>
              <a:rPr lang="en-US" sz="2400" dirty="0"/>
              <a:t> will also print out the call graph of the program execution.</a:t>
            </a:r>
          </a:p>
          <a:p>
            <a:pPr lvl="1"/>
            <a:r>
              <a:rPr lang="en-US" sz="2000" dirty="0"/>
              <a:t>It describes the relationship between function calls and the function callers.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F2ACB89-4CE5-3A46-A387-F557679CE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49" y="833418"/>
            <a:ext cx="4357850" cy="5187917"/>
          </a:xfrm>
          <a:prstGeom prst="rect">
            <a:avLst/>
          </a:prstGeom>
          <a:effectLst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EBE2-36D4-1D43-8575-A74A4E1B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4 March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C44B-8326-9045-ACC4-9F5463DA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40404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06C66-A212-354D-AB1A-8ED34F9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32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6C68D-8184-9742-822A-4F707F40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B6E219-6A36-9942-8259-111FEC7A1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174358"/>
            <a:ext cx="7731642" cy="404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A whole field of study in software engineering.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Debugging and testing are a major part of the coding process.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static analyzers like scan-build or infer to catch bugs at compile time.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dynamic analyzers like valgrind or gprof to catch memory leaks and profile your program.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chemeClr val="bg1"/>
                </a:solidFill>
              </a:rPr>
              <a:t>Use lldb or gdb to step through program execution to catch hard-to-find bugs.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400" spc="-1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EFADE-7F4D-3A4A-90CE-EA2A13B3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BAAB476-EB5C-E840-9B61-3FF195296085}" type="datetime3">
              <a:rPr lang="en-US">
                <a:solidFill>
                  <a:srgbClr val="FFFFFF">
                    <a:alpha val="80000"/>
                  </a:srgbClr>
                </a:solidFill>
              </a:rPr>
              <a:pPr defTabSz="914400"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F5E1-CC54-2941-A188-8DEE681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2020 Darrell Long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76B0F7-66BD-564B-9073-FBFACD7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21888-E6FE-5B4E-BAF5-C17081CB23E6}"/>
              </a:ext>
            </a:extLst>
          </p:cNvPr>
          <p:cNvSpPr txBox="1"/>
          <p:nvPr/>
        </p:nvSpPr>
        <p:spPr>
          <a:xfrm>
            <a:off x="5334000" y="623392"/>
            <a:ext cx="61791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93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8C13-30A0-EE47-99B0-BFA68D7D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Kinds of Errors (Bugs)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732E5-8E43-FA40-8D8D-6955B6DE9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Syntax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Forgetting a closing parenthesis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Missing semicolon</a:t>
            </a:r>
          </a:p>
          <a:p>
            <a:r>
              <a:rPr lang="en-US" sz="2200">
                <a:solidFill>
                  <a:schemeClr val="bg1"/>
                </a:solidFill>
              </a:rPr>
              <a:t>Logical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Off-by-ones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Operator precedence giving unexpected output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Multiplying by 2 instead of dividing by 2 in Binary Search</a:t>
            </a:r>
          </a:p>
          <a:p>
            <a:r>
              <a:rPr lang="en-US" sz="2200">
                <a:solidFill>
                  <a:schemeClr val="bg1"/>
                </a:solidFill>
              </a:rPr>
              <a:t>Semantic Errors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Adding a float to a string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Returning a non-void value in a void function</a:t>
            </a:r>
          </a:p>
          <a:p>
            <a:pPr lvl="1"/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3E895-76C2-A641-9CD5-FBFAE164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855BA-A396-6247-A82E-A1D470F1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16251-81C4-524A-850E-CC8142AF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7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Easy Bugs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 errors.</a:t>
            </a:r>
          </a:p>
          <a:p>
            <a:r>
              <a:rPr lang="en-US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Fixing these bugs: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Examine the most recent changes made to the code.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 all occurrences of a bug.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Tackle crashes immediately.</a:t>
            </a:r>
          </a:p>
          <a:p>
            <a:pPr lvl="1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traces help debug misspelled variable name errors.</a:t>
            </a:r>
          </a:p>
          <a:p>
            <a:pPr lvl="1"/>
            <a:endParaRPr lang="en-US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50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B8F8-CE83-8E41-BD4E-16463D7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/>
              <a:t>Hard Bugs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6588-4019-0346-9AAF-CD189778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location of the bug is hard to immediately pinpoint.</a:t>
            </a:r>
          </a:p>
          <a:p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 these bugs: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assert()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statements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 statements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Logging events leading up to a segmentation fault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use </a:t>
            </a:r>
            <a:r>
              <a:rPr lang="en-US">
                <a:solidFill>
                  <a:schemeClr val="bg1"/>
                </a:solidFill>
                <a:latin typeface="Courier" pitchFamily="2" charset="0"/>
                <a:cs typeface="Calibri" panose="020F0502020204030204" pitchFamily="34" charset="0"/>
              </a:rPr>
              <a:t>fflush()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flush any buffered data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Playing around with inputs/parameters to code until the bug is reproducible.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Writing test harnesses to check functionality</a:t>
            </a:r>
          </a:p>
          <a:p>
            <a:pPr lvl="2"/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isolate functions that work improperly</a:t>
            </a:r>
          </a:p>
          <a:p>
            <a:pPr lvl="1"/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specialized debugging tools</a:t>
            </a:r>
            <a:endParaRPr lang="en-US" sz="2000">
              <a:solidFill>
                <a:schemeClr val="bg1"/>
              </a:solidFill>
              <a:latin typeface="Courier" pitchFamily="2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7EA79-8A00-FE43-BA8A-612DE966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8B24A5-82A3-0645-B467-BA191B104E77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6F85F-87F3-5942-88DD-744044B2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5AF2-73DB-CF47-9F83-EAD0540D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0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58856"/>
            <a:ext cx="7778213" cy="5907457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17687-2C70-F449-9A06-4020F3DB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ourier" pitchFamily="2" charset="0"/>
              </a:rPr>
              <a:t>assert()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5643-EB8A-5049-B081-AA5B4F32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1720"/>
            <a:ext cx="3518141" cy="3344461"/>
          </a:xfrm>
        </p:spPr>
        <p:txBody>
          <a:bodyPr anchor="t">
            <a:normAutofit/>
          </a:bodyPr>
          <a:lstStyle/>
          <a:p>
            <a:r>
              <a:rPr lang="en-US" sz="1100"/>
              <a:t>Used to verify </a:t>
            </a:r>
            <a:r>
              <a:rPr lang="en-US" sz="1100" b="1"/>
              <a:t>preconditions</a:t>
            </a:r>
            <a:r>
              <a:rPr lang="en-US" sz="1100"/>
              <a:t> and </a:t>
            </a:r>
            <a:r>
              <a:rPr lang="en-US" sz="1100" b="1"/>
              <a:t>postconditions</a:t>
            </a:r>
            <a:r>
              <a:rPr lang="en-US" sz="1100"/>
              <a:t>.</a:t>
            </a:r>
          </a:p>
          <a:p>
            <a:pPr lvl="1"/>
            <a:r>
              <a:rPr lang="en-US" sz="1100" b="1"/>
              <a:t>Precondition</a:t>
            </a:r>
            <a:r>
              <a:rPr lang="en-US" sz="1100"/>
              <a:t>: condition that must be true </a:t>
            </a:r>
            <a:r>
              <a:rPr lang="en-US" sz="1100" i="1"/>
              <a:t>before</a:t>
            </a:r>
            <a:r>
              <a:rPr lang="en-US" sz="1100"/>
              <a:t> the execution of some code.</a:t>
            </a:r>
          </a:p>
          <a:p>
            <a:pPr lvl="1"/>
            <a:r>
              <a:rPr lang="en-US" sz="1100" b="1"/>
              <a:t>Postcondition</a:t>
            </a:r>
            <a:r>
              <a:rPr lang="en-US" sz="1100"/>
              <a:t>: condition that must be true </a:t>
            </a:r>
            <a:r>
              <a:rPr lang="en-US" sz="1100" i="1"/>
              <a:t>after</a:t>
            </a:r>
            <a:r>
              <a:rPr lang="en-US" sz="1100"/>
              <a:t> the execution of some code.</a:t>
            </a:r>
          </a:p>
          <a:p>
            <a:r>
              <a:rPr lang="en-US" sz="1100"/>
              <a:t>Assertion checks can be turned off during compile time.</a:t>
            </a:r>
          </a:p>
          <a:p>
            <a:pPr lvl="1"/>
            <a:r>
              <a:rPr lang="en-US" sz="1100">
                <a:latin typeface="Courier" pitchFamily="2" charset="0"/>
              </a:rPr>
              <a:t>#define NDEBUG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Or using the </a:t>
            </a:r>
            <a:r>
              <a:rPr lang="en-US" sz="1100">
                <a:latin typeface="Courier" pitchFamily="2" charset="0"/>
                <a:cs typeface="Calibri" panose="020F0502020204030204" pitchFamily="34" charset="0"/>
              </a:rPr>
              <a:t>-DNDEBUG</a:t>
            </a:r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 compiler flag</a:t>
            </a:r>
          </a:p>
          <a:p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The sole argument to assert() is a boolean expression.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true, then nothing happens.</a:t>
            </a:r>
          </a:p>
          <a:p>
            <a:pPr lvl="1"/>
            <a:r>
              <a:rPr lang="en-US" sz="1100">
                <a:latin typeface="Calibri" panose="020F0502020204030204" pitchFamily="34" charset="0"/>
                <a:cs typeface="Calibri" panose="020F0502020204030204" pitchFamily="34" charset="0"/>
              </a:rPr>
              <a:t>If the expression is false, an error is printed to stderr and the program is exited. 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29A373C-E3EF-944E-B718-22B50EB44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81" y="2531510"/>
            <a:ext cx="4554746" cy="22090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F1BA7-2E68-774C-8441-50DAE76D1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06461-2ACE-284F-8F5B-3C0E7664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3155" y="6356350"/>
            <a:ext cx="5928531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bg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3AB6-F277-824F-A406-CAD0D4BE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4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494C-D419-1A4C-9A8C-C792A136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9912072" cy="1188404"/>
          </a:xfrm>
        </p:spPr>
        <p:txBody>
          <a:bodyPr>
            <a:normAutofit/>
          </a:bodyPr>
          <a:lstStyle/>
          <a:p>
            <a:r>
              <a:rPr lang="en-US" dirty="0"/>
              <a:t>Print Statements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AEEB-C52C-394B-A85B-5ECF800FF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174358"/>
            <a:ext cx="7731642" cy="4045467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Can be used to: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values of variables at runtime.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Do the values match what you expect?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Print strings to indicate that a certain section of code was run.</a:t>
            </a:r>
          </a:p>
          <a:p>
            <a:pPr lvl="2"/>
            <a:r>
              <a:rPr lang="en-US" sz="2400">
                <a:solidFill>
                  <a:schemeClr val="bg1"/>
                </a:solidFill>
              </a:rPr>
              <a:t>Did we reach the code we expected to reach?</a:t>
            </a:r>
          </a:p>
          <a:p>
            <a:r>
              <a:rPr lang="en-US" sz="2400">
                <a:solidFill>
                  <a:schemeClr val="bg1"/>
                </a:solidFill>
              </a:rPr>
              <a:t>Can also be done with a debugger.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C8D-7D8A-9849-81D2-00342631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C4D0E-51A3-9D48-B148-74C420C7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>
                    <a:alpha val="80000"/>
                  </a:srgb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29EA-9A3C-704B-B44D-83A6DBE3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2538" y="6356350"/>
            <a:ext cx="2481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6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8854-31F1-9949-83BF-9C4EF9F2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Buggy Code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F1C04B-8398-4C23-9AFD-E2C134E67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We’ll debug this code with several debugging tools.</a:t>
            </a:r>
          </a:p>
          <a:p>
            <a:r>
              <a:rPr lang="en-US" sz="2000" dirty="0"/>
              <a:t>Can you spot all the bugs?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5B6F5-01D4-1E40-AB6C-45FF37AF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 smtClean="0"/>
              <a:pPr>
                <a:spcAft>
                  <a:spcPts val="600"/>
                </a:spcAft>
              </a:pPr>
              <a:t>4 March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8F8B-2340-E143-8D0D-9E7FDAEB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368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303030"/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1B9C-7975-0C41-9623-3A5009DA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30303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BE6232-A09B-4942-BB65-08DB394F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0" y="4119802"/>
            <a:ext cx="2936319" cy="18322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CFEE4BF-EFC1-6846-A674-352089F4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586" y="745134"/>
            <a:ext cx="2847099" cy="53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83C-6AAF-0944-AC40-C60CD9AB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scan-build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0566-710F-074F-95DE-4F36DC33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static analyzer.</a:t>
            </a:r>
          </a:p>
          <a:p>
            <a:pPr lvl="1"/>
            <a:r>
              <a:rPr lang="en-US" dirty="0">
                <a:latin typeface="Courier" pitchFamily="2" charset="0"/>
              </a:rPr>
              <a:t>infer</a:t>
            </a:r>
            <a:r>
              <a:rPr lang="en-US" dirty="0"/>
              <a:t> is another static analyzer developed by Facebook.</a:t>
            </a:r>
          </a:p>
          <a:p>
            <a:r>
              <a:rPr lang="en-US" sz="2400" dirty="0"/>
              <a:t>Static analyzers find bugs in programs without running them.</a:t>
            </a:r>
          </a:p>
          <a:p>
            <a:pPr lvl="1"/>
            <a:r>
              <a:rPr lang="en-US" dirty="0"/>
              <a:t>Works at </a:t>
            </a:r>
            <a:r>
              <a:rPr lang="en-US" i="1" dirty="0"/>
              <a:t>compile</a:t>
            </a:r>
            <a:r>
              <a:rPr lang="en-US" dirty="0"/>
              <a:t> time.</a:t>
            </a:r>
          </a:p>
          <a:p>
            <a:r>
              <a:rPr lang="en-US" sz="2400" dirty="0"/>
              <a:t>Works by overriding the </a:t>
            </a:r>
            <a:r>
              <a:rPr lang="en-US" sz="2400" dirty="0">
                <a:latin typeface="Courier" pitchFamily="2" charset="0"/>
              </a:rPr>
              <a:t>CC</a:t>
            </a:r>
            <a:r>
              <a:rPr lang="en-US" sz="2400" dirty="0"/>
              <a:t> environment variable to build your program with a “fake compiler”.</a:t>
            </a:r>
          </a:p>
          <a:p>
            <a:pPr lvl="1"/>
            <a:r>
              <a:rPr lang="en-US" dirty="0"/>
              <a:t>The fake compiler uses either </a:t>
            </a:r>
            <a:r>
              <a:rPr lang="en-US" dirty="0">
                <a:latin typeface="Courier" pitchFamily="2" charset="0"/>
              </a:rPr>
              <a:t>clang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gcc</a:t>
            </a:r>
            <a:r>
              <a:rPr lang="en-US" dirty="0"/>
              <a:t> to compile your code.</a:t>
            </a:r>
          </a:p>
          <a:p>
            <a:pPr lvl="1"/>
            <a:r>
              <a:rPr lang="en-US" dirty="0"/>
              <a:t>The static analyzer is then executed to analyze your code.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70049-839B-2A46-8392-1F31FB73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8543" y="6356350"/>
            <a:ext cx="19298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72EC85C-9F58-A74A-81C8-3D6823417D1E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 March 2021</a:t>
            </a:fld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66FAE-B95D-EF42-A31C-ABCB57BB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77367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2020 Darrell Long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12A9-BEF5-0142-8083-5958B62D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3F7C5C-27A9-7243-BEDE-E8DF23488DD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7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1760</Words>
  <Application>Microsoft Macintosh PowerPoint</Application>
  <PresentationFormat>Widescreen</PresentationFormat>
  <Paragraphs>292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Office Theme</vt:lpstr>
      <vt:lpstr>1_Office Theme</vt:lpstr>
      <vt:lpstr>Debugging</vt:lpstr>
      <vt:lpstr>Definitions</vt:lpstr>
      <vt:lpstr>Kinds of Errors (Bugs)</vt:lpstr>
      <vt:lpstr>Easy Bugs</vt:lpstr>
      <vt:lpstr>Hard Bugs</vt:lpstr>
      <vt:lpstr>assert()</vt:lpstr>
      <vt:lpstr>Print Statements</vt:lpstr>
      <vt:lpstr>Buggy Code</vt:lpstr>
      <vt:lpstr>scan-build</vt:lpstr>
      <vt:lpstr>Running scan-build</vt:lpstr>
      <vt:lpstr>Running infer</vt:lpstr>
      <vt:lpstr>valgrind</vt:lpstr>
      <vt:lpstr>Static vs. Dynamic Analyzers</vt:lpstr>
      <vt:lpstr>Running valgrind</vt:lpstr>
      <vt:lpstr>Running valgrind</vt:lpstr>
      <vt:lpstr>lldb</vt:lpstr>
      <vt:lpstr>Running lldb</vt:lpstr>
      <vt:lpstr>Running lldb</vt:lpstr>
      <vt:lpstr>Running lldb</vt:lpstr>
      <vt:lpstr>Fixing the Program</vt:lpstr>
      <vt:lpstr>lldb vs. gdb</vt:lpstr>
      <vt:lpstr>gprof</vt:lpstr>
      <vt:lpstr>Profiling with gprof</vt:lpstr>
      <vt:lpstr>Profiling with gprof</vt:lpstr>
      <vt:lpstr>Profiling with gprof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Eugene Chou</dc:creator>
  <cp:lastModifiedBy>Eugene Chou</cp:lastModifiedBy>
  <cp:revision>22</cp:revision>
  <dcterms:created xsi:type="dcterms:W3CDTF">2021-03-01T09:08:27Z</dcterms:created>
  <dcterms:modified xsi:type="dcterms:W3CDTF">2021-03-05T00:25:57Z</dcterms:modified>
</cp:coreProperties>
</file>